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73" r:id="rId4"/>
    <p:sldId id="290" r:id="rId5"/>
    <p:sldId id="258" r:id="rId6"/>
    <p:sldId id="262" r:id="rId7"/>
    <p:sldId id="289" r:id="rId8"/>
    <p:sldId id="292" r:id="rId9"/>
    <p:sldId id="268" r:id="rId10"/>
    <p:sldId id="294" r:id="rId11"/>
    <p:sldId id="293" r:id="rId12"/>
    <p:sldId id="261" r:id="rId13"/>
    <p:sldId id="291" r:id="rId14"/>
  </p:sldIdLst>
  <p:sldSz cx="12192000" cy="6858000"/>
  <p:notesSz cx="6858000" cy="9144000"/>
  <p:embeddedFontLst>
    <p:embeddedFont>
      <p:font typeface="이순신 돋움체 B" panose="02020603020101020101" pitchFamily="18" charset="-127"/>
      <p:regular r:id="rId16"/>
    </p:embeddedFont>
    <p:embeddedFont>
      <p:font typeface="나눔스퀘어라운드 Bold" panose="020B0600000101010101" pitchFamily="50" charset="-127"/>
      <p:bold r:id="rId17"/>
    </p:embeddedFont>
    <p:embeddedFont>
      <p:font typeface="나눔손글씨 펜" panose="03040600000000000000" pitchFamily="66" charset="-127"/>
      <p:regular r:id="rId18"/>
    </p:embeddedFont>
    <p:embeddedFont>
      <p:font typeface="경기천년제목 Bold" panose="02020803020101020101" pitchFamily="18" charset="-127"/>
      <p:bold r:id="rId19"/>
    </p:embeddedFont>
    <p:embeddedFont>
      <p:font typeface="나눔스퀘어라운드 Regular" panose="020B0600000101010101" pitchFamily="50" charset="-127"/>
      <p:regular r:id="rId20"/>
    </p:embeddedFont>
    <p:embeddedFont>
      <p:font typeface="나눔바른고딕" panose="020B0603020101020101" pitchFamily="50" charset="-127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나눔스퀘어라운드 ExtraBold" panose="020B0600000101010101" pitchFamily="50" charset="-127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20" autoAdjust="0"/>
    <p:restoredTop sz="94660"/>
  </p:normalViewPr>
  <p:slideViewPr>
    <p:cSldViewPr snapToGrid="0">
      <p:cViewPr varScale="1">
        <p:scale>
          <a:sx n="41" d="100"/>
          <a:sy n="41" d="100"/>
        </p:scale>
        <p:origin x="53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E8AC4-971F-49BC-88D8-A5E636298223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FDA27-63CB-4974-8E2A-6A6D28BF29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088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Thumbs</a:t>
            </a:r>
            <a:r>
              <a:rPr lang="en-US" altLang="ko-KR" baseline="0" dirty="0" smtClean="0"/>
              <a:t> up image </a:t>
            </a:r>
            <a:r>
              <a:rPr lang="ko-KR" altLang="en-US" baseline="0" dirty="0" smtClean="0"/>
              <a:t>출처 </a:t>
            </a:r>
            <a:r>
              <a:rPr lang="en-US" altLang="ko-KR" baseline="0" dirty="0" smtClean="0"/>
              <a:t>: http://www.freepik.com/free-icon/thumb-up-black-hand-symbol_731820.htm#term=thumbs </a:t>
            </a:r>
            <a:r>
              <a:rPr lang="en-US" altLang="ko-KR" baseline="0" dirty="0" err="1" smtClean="0"/>
              <a:t>up&amp;page</a:t>
            </a:r>
            <a:r>
              <a:rPr lang="en-US" altLang="ko-KR" baseline="0" dirty="0" smtClean="0"/>
              <a:t>=2&amp;position=21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A0B01-AA47-4282-BCD9-6DD9AA34E4D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452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01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630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409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  <a:lvl2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2pPr>
            <a:lvl3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3pPr>
            <a:lvl4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4pPr>
            <a:lvl5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BF543959-3880-406E-8DC4-A3E830D22C2B}" type="datetimeFigureOut">
              <a:rPr lang="ko-KR" altLang="en-US" smtClean="0"/>
              <a:pPr/>
              <a:t>2019-11-27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FF4C10BE-1AC5-4CA1-A1B6-560FBCEFD6D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6334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57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00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70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332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020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285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125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43959-3880-406E-8DC4-A3E830D22C2B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C10BE-1AC5-4CA1-A1B6-560FBCEFD6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204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73" y="1741369"/>
            <a:ext cx="2677925" cy="267792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직사각형 6"/>
          <p:cNvSpPr/>
          <p:nvPr/>
        </p:nvSpPr>
        <p:spPr>
          <a:xfrm>
            <a:off x="4360231" y="2255485"/>
            <a:ext cx="56701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캡스톤디자인 </a:t>
            </a:r>
            <a:r>
              <a:rPr lang="ko-KR" altLang="en-US" sz="4800" dirty="0" err="1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결과발표</a:t>
            </a:r>
            <a:endParaRPr lang="ko-KR" altLang="en-US" sz="48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701627" y="5976635"/>
            <a:ext cx="2323072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ko-KR" altLang="en-US" sz="450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집에가고싶다</a:t>
            </a:r>
            <a:endParaRPr lang="en-US" altLang="ko-KR" sz="45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941118" y="3353032"/>
            <a:ext cx="73349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 </a:t>
            </a:r>
            <a:r>
              <a:rPr lang="ko-KR" altLang="en-US" sz="2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버스 </a:t>
            </a:r>
            <a:r>
              <a:rPr lang="ko-KR" altLang="en-US" sz="25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이용객 </a:t>
            </a:r>
            <a:r>
              <a:rPr lang="ko-KR" altLang="en-US" sz="2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승</a:t>
            </a:r>
            <a:r>
              <a:rPr lang="en-US" altLang="ko-KR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·</a:t>
            </a:r>
            <a:r>
              <a:rPr lang="ko-KR" altLang="en-US" sz="2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하차 </a:t>
            </a:r>
            <a:r>
              <a:rPr lang="ko-KR" altLang="en-US" sz="25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인식을 위한 </a:t>
            </a:r>
            <a:r>
              <a:rPr lang="en-US" altLang="ko-KR" sz="2500" dirty="0" err="1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r>
              <a:rPr lang="en-US" altLang="ko-KR" sz="2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5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시스템 개발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273620" y="6300622"/>
            <a:ext cx="3600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ko-KR" altLang="en-US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컴퓨터교육과 이진우 </a:t>
            </a:r>
            <a:r>
              <a:rPr lang="en-US" altLang="ko-KR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2015104146</a:t>
            </a:r>
            <a:endParaRPr lang="en-US" altLang="ko-KR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941118" y="6300622"/>
            <a:ext cx="3600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ko-KR" altLang="en-US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컴퓨터교육과 이호성 </a:t>
            </a:r>
            <a:r>
              <a:rPr lang="en-US" altLang="ko-KR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2015104147</a:t>
            </a:r>
            <a:endParaRPr lang="ko-KR" altLang="en-US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874286" y="3894344"/>
            <a:ext cx="6924674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63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581349" y="1771093"/>
            <a:ext cx="15167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실험 영상</a:t>
            </a:r>
            <a:endParaRPr lang="en-US" altLang="ko-KR" sz="28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92974" y="6321641"/>
            <a:ext cx="641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9</a:t>
            </a:r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628032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0793860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sz="2500" b="1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938970" y="880807"/>
            <a:ext cx="68203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버스 이용객 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승</a:t>
            </a:r>
            <a:r>
              <a:rPr lang="en-US" altLang="ko-KR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·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하차 </a:t>
            </a:r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인식을 위한 </a:t>
            </a:r>
            <a:r>
              <a:rPr lang="en-US" altLang="ko-KR" sz="2800" dirty="0" err="1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IoT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시스템 </a:t>
            </a:r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개발</a:t>
            </a:r>
          </a:p>
        </p:txBody>
      </p:sp>
      <p:pic>
        <p:nvPicPr>
          <p:cNvPr id="2" name="캡결임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5482" y="2032703"/>
            <a:ext cx="7804835" cy="439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62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581349" y="1551408"/>
            <a:ext cx="25106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버스 설치 구상도</a:t>
            </a:r>
            <a:endParaRPr lang="en-US" altLang="ko-KR" sz="28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92974" y="6321641"/>
            <a:ext cx="755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10/12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725" y="2222009"/>
            <a:ext cx="5248275" cy="394335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4349134" y="2797673"/>
            <a:ext cx="1754071" cy="2909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879324" y="3582698"/>
            <a:ext cx="964277" cy="831273"/>
          </a:xfrm>
          <a:prstGeom prst="rect">
            <a:avLst/>
          </a:prstGeom>
          <a:solidFill>
            <a:srgbClr val="FF0000">
              <a:alpha val="0"/>
            </a:srgbClr>
          </a:solidFill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921212" y="3582697"/>
            <a:ext cx="964277" cy="831273"/>
          </a:xfrm>
          <a:prstGeom prst="rect">
            <a:avLst/>
          </a:prstGeom>
          <a:solidFill>
            <a:srgbClr val="FF0000">
              <a:alpha val="0"/>
            </a:srgbClr>
          </a:solidFill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898261" y="3088606"/>
            <a:ext cx="4754880" cy="18836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8830005" y="3088606"/>
            <a:ext cx="804672" cy="5394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8478375" y="4349962"/>
            <a:ext cx="783060" cy="350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9267139" y="4349962"/>
            <a:ext cx="783060" cy="345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9259548" y="4700016"/>
            <a:ext cx="783060" cy="267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8483970" y="4700016"/>
            <a:ext cx="783060" cy="2722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233668" y="4349962"/>
            <a:ext cx="84067" cy="62230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8399794" y="4349962"/>
            <a:ext cx="84067" cy="62230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0056265" y="4349962"/>
            <a:ext cx="84067" cy="62230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10042608" y="3088606"/>
            <a:ext cx="804672" cy="5394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7637155" y="3088606"/>
            <a:ext cx="804672" cy="5394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7265260" y="4413970"/>
            <a:ext cx="804672" cy="55380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0470659" y="4349962"/>
            <a:ext cx="804672" cy="6178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7378942" y="4560877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의자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7741585" y="3195237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의자</a:t>
            </a:r>
            <a:endParaRPr lang="ko-KR" altLang="en-US" dirty="0"/>
          </a:p>
        </p:txBody>
      </p:sp>
      <p:sp>
        <p:nvSpPr>
          <p:cNvPr id="38" name="직사각형 37"/>
          <p:cNvSpPr/>
          <p:nvPr/>
        </p:nvSpPr>
        <p:spPr>
          <a:xfrm>
            <a:off x="8935069" y="3195237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의자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0140332" y="3173688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의자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10575545" y="4513597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의자</a:t>
            </a:r>
            <a:endParaRPr lang="ko-KR" altLang="en-US" dirty="0"/>
          </a:p>
        </p:txBody>
      </p:sp>
      <p:sp>
        <p:nvSpPr>
          <p:cNvPr id="41" name="직사각형 40"/>
          <p:cNvSpPr/>
          <p:nvPr/>
        </p:nvSpPr>
        <p:spPr>
          <a:xfrm>
            <a:off x="9015408" y="513316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뒷문</a:t>
            </a:r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6906249" y="5266473"/>
            <a:ext cx="1980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카메라 설치할 위치</a:t>
            </a:r>
            <a:endParaRPr lang="ko-KR" altLang="en-US" dirty="0"/>
          </a:p>
        </p:txBody>
      </p:sp>
      <p:sp>
        <p:nvSpPr>
          <p:cNvPr id="43" name="직사각형 42"/>
          <p:cNvSpPr/>
          <p:nvPr/>
        </p:nvSpPr>
        <p:spPr>
          <a:xfrm>
            <a:off x="8235187" y="4805545"/>
            <a:ext cx="436731" cy="355399"/>
          </a:xfrm>
          <a:prstGeom prst="rect">
            <a:avLst/>
          </a:prstGeom>
          <a:solidFill>
            <a:srgbClr val="FF0000">
              <a:alpha val="0"/>
            </a:srgbClr>
          </a:solidFill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9881372" y="4843551"/>
            <a:ext cx="436731" cy="317394"/>
          </a:xfrm>
          <a:prstGeom prst="rect">
            <a:avLst/>
          </a:prstGeom>
          <a:solidFill>
            <a:srgbClr val="FF0000">
              <a:alpha val="0"/>
            </a:srgbClr>
          </a:solidFill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9749191" y="5303878"/>
            <a:ext cx="1980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카메라 설치할 위치</a:t>
            </a:r>
            <a:endParaRPr lang="ko-KR" altLang="en-US" dirty="0"/>
          </a:p>
        </p:txBody>
      </p:sp>
      <p:cxnSp>
        <p:nvCxnSpPr>
          <p:cNvPr id="48" name="직선 화살표 연결선 47"/>
          <p:cNvCxnSpPr/>
          <p:nvPr/>
        </p:nvCxnSpPr>
        <p:spPr>
          <a:xfrm flipH="1" flipV="1">
            <a:off x="8157522" y="3832619"/>
            <a:ext cx="34313" cy="997590"/>
          </a:xfrm>
          <a:prstGeom prst="straightConnector1">
            <a:avLst/>
          </a:prstGeom>
          <a:ln w="635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H="1" flipV="1">
            <a:off x="10303919" y="3845961"/>
            <a:ext cx="34313" cy="997590"/>
          </a:xfrm>
          <a:prstGeom prst="straightConnector1">
            <a:avLst/>
          </a:prstGeom>
          <a:ln w="635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2" descr="PIRì¼ì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1820" y="4383039"/>
            <a:ext cx="416254" cy="32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2" descr="PIRì¼ì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222" y="4383039"/>
            <a:ext cx="416254" cy="32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직선 화살표 연결선 45"/>
          <p:cNvCxnSpPr/>
          <p:nvPr/>
        </p:nvCxnSpPr>
        <p:spPr>
          <a:xfrm flipV="1">
            <a:off x="8671918" y="4030438"/>
            <a:ext cx="746402" cy="775107"/>
          </a:xfrm>
          <a:prstGeom prst="straightConnector1">
            <a:avLst/>
          </a:prstGeom>
          <a:ln w="635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 flipH="1" flipV="1">
            <a:off x="9242856" y="4065668"/>
            <a:ext cx="652223" cy="779249"/>
          </a:xfrm>
          <a:prstGeom prst="straightConnector1">
            <a:avLst/>
          </a:prstGeom>
          <a:ln w="635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9628032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0793860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sz="2500" b="1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/>
          <p:cNvSpPr/>
          <p:nvPr/>
        </p:nvSpPr>
        <p:spPr>
          <a:xfrm>
            <a:off x="938970" y="880807"/>
            <a:ext cx="68203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버스 이용객 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승</a:t>
            </a:r>
            <a:r>
              <a:rPr lang="en-US" altLang="ko-KR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·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하차 </a:t>
            </a:r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인식을 위한 </a:t>
            </a:r>
            <a:r>
              <a:rPr lang="en-US" altLang="ko-KR" sz="2800" dirty="0" err="1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IoT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시스템 </a:t>
            </a:r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개발</a:t>
            </a:r>
          </a:p>
        </p:txBody>
      </p:sp>
    </p:spTree>
    <p:extLst>
      <p:ext uri="{BB962C8B-B14F-4D97-AF65-F5344CB8AC3E}">
        <p14:creationId xmlns:p14="http://schemas.microsoft.com/office/powerpoint/2010/main" val="93116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1075551" y="1169687"/>
            <a:ext cx="2669320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3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차후 개발 계획</a:t>
            </a:r>
            <a:endParaRPr lang="en-US" altLang="ko-KR" sz="35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30043" y="2669973"/>
            <a:ext cx="26677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버스에서 추후 </a:t>
            </a:r>
            <a:r>
              <a:rPr lang="ko-KR" altLang="en-US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실험할 예정</a:t>
            </a:r>
            <a:endParaRPr lang="en-US" altLang="ko-KR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630043" y="3813190"/>
            <a:ext cx="5533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일정 수준의 개선 후 정확한 결과를 위해서 센서 </a:t>
            </a:r>
            <a:r>
              <a:rPr lang="ko-KR" altLang="en-US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추가 고려</a:t>
            </a:r>
            <a:endParaRPr lang="en-US" altLang="ko-KR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630043" y="3236253"/>
            <a:ext cx="4998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실험을 통해 카메라 승</a:t>
            </a:r>
            <a:r>
              <a:rPr lang="en-US" altLang="ko-KR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·</a:t>
            </a:r>
            <a:r>
              <a:rPr lang="ko-KR" altLang="en-US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하차 인식 코드 개선할 예정</a:t>
            </a:r>
            <a:endParaRPr lang="en-US" altLang="ko-KR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347593" y="2660717"/>
            <a:ext cx="2824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endParaRPr lang="en-US" altLang="ko-KR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347593" y="3251750"/>
            <a:ext cx="2824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endParaRPr lang="en-US" altLang="ko-KR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347593" y="3813190"/>
            <a:ext cx="2824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endParaRPr lang="en-US" altLang="ko-KR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92974" y="6321641"/>
            <a:ext cx="721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11/12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9628032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93860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sz="2500" b="1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40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225666" y="4732256"/>
            <a:ext cx="1867819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500" smtClean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QnA</a:t>
            </a:r>
            <a:endParaRPr lang="ko-KR" altLang="en-US" sz="650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955800" y="6084004"/>
            <a:ext cx="8461375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2" descr="í¤ë¥´ë¯¸ì¨ë professor!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784" y="1160748"/>
            <a:ext cx="4015585" cy="3204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2658187" y="1016731"/>
            <a:ext cx="6894197" cy="3456385"/>
          </a:xfrm>
          <a:prstGeom prst="rect">
            <a:avLst/>
          </a:prstGeom>
          <a:solidFill>
            <a:schemeClr val="bg2">
              <a:alpha val="0"/>
            </a:schemeClr>
          </a:solidFill>
          <a:ln w="889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25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45306" y="1734090"/>
            <a:ext cx="1455549" cy="812746"/>
          </a:xfrm>
        </p:spPr>
        <p:txBody>
          <a:bodyPr/>
          <a:lstStyle/>
          <a:p>
            <a:r>
              <a:rPr lang="ko-KR" altLang="en-US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목차</a:t>
            </a:r>
            <a:endParaRPr lang="ko-KR" altLang="en-US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870" y="1622400"/>
            <a:ext cx="924436" cy="92443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411972" y="3015115"/>
            <a:ext cx="1802096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250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주제 </a:t>
            </a:r>
            <a:r>
              <a:rPr lang="ko-KR" altLang="en-US" sz="250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소개</a:t>
            </a:r>
            <a:endParaRPr lang="en-US" altLang="ko-KR" sz="250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411972" y="3766391"/>
            <a:ext cx="178766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2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결과 발표</a:t>
            </a:r>
            <a:endParaRPr lang="en-US" altLang="ko-KR" sz="25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938" y="4004918"/>
            <a:ext cx="2677925" cy="26779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334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7625" y="377513"/>
            <a:ext cx="2245963" cy="8977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ko-KR" altLang="en-US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주제소개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357" y="1343160"/>
            <a:ext cx="11659659" cy="4910628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92974" y="6321641"/>
            <a:ext cx="6426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4/12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632033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sz="2500" b="1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1135300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83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7625" y="377513"/>
            <a:ext cx="2245963" cy="8977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ko-KR" altLang="en-US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주제소개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28" y="1343160"/>
            <a:ext cx="11659659" cy="4910628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92974" y="6321641"/>
            <a:ext cx="629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5/12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201525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27625" y="2753757"/>
            <a:ext cx="113374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6</a:t>
            </a:r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 기준 하루 </a:t>
            </a:r>
            <a:r>
              <a:rPr lang="ko-KR" altLang="en-US" sz="32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트랜젝션</a:t>
            </a:r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32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130980</a:t>
            </a:r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건</a:t>
            </a:r>
            <a:endParaRPr lang="en-US" altLang="ko-KR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fontAlgn="base"/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하차 </a:t>
            </a:r>
            <a:r>
              <a:rPr lang="ko-KR" altLang="en-US" sz="32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미태그</a:t>
            </a:r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32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약 </a:t>
            </a:r>
            <a:r>
              <a:rPr lang="en-US" altLang="ko-KR" sz="32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44000</a:t>
            </a:r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건 </a:t>
            </a:r>
            <a:r>
              <a:rPr lang="en-US" altLang="ko-KR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+ </a:t>
            </a:r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승차 정류장과 하차 정류장이 같은 </a:t>
            </a:r>
            <a:endParaRPr lang="en-US" altLang="ko-KR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fontAlgn="base"/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문제들을 포함 했을 때</a:t>
            </a:r>
            <a:r>
              <a:rPr lang="en-US" altLang="ko-KR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32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약 </a:t>
            </a:r>
            <a:r>
              <a:rPr lang="en-US" altLang="ko-KR" sz="32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50000</a:t>
            </a:r>
            <a:r>
              <a:rPr lang="ko-KR" alt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건 정도의 에러</a:t>
            </a:r>
            <a:endParaRPr lang="en-US" altLang="ko-K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9632033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sz="2500" b="1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1135300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569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45210" y="659786"/>
            <a:ext cx="2245963" cy="8977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ko-KR" altLang="en-US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주제소개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445561" y="4529909"/>
            <a:ext cx="5639046" cy="57682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정확한 데이터 보정을 위한 도구 필요</a:t>
            </a:r>
            <a:endParaRPr lang="en-US" altLang="ko-KR" dirty="0" smtClean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9632033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sz="2500" b="1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35300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82543" y="2129437"/>
            <a:ext cx="10027476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제주도 버스 노선을 개편하기 위한 승객들의 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버스 이용 데이터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가 </a:t>
            </a:r>
            <a:r>
              <a:rPr lang="ko-KR" altLang="en-US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필요</a:t>
            </a:r>
            <a:r>
              <a:rPr lang="en-US" altLang="ko-KR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  <a:p>
            <a:pPr fontAlgn="base"/>
            <a:r>
              <a:rPr lang="ko-KR" altLang="en-US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그 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중에서 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승</a:t>
            </a:r>
            <a:r>
              <a:rPr lang="en-US" altLang="ko-KR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·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하차 데이터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는 승객의 버스 노선 수요 조사에서 중요하게 </a:t>
            </a:r>
            <a:r>
              <a:rPr lang="ko-KR" altLang="en-US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다룸</a:t>
            </a:r>
            <a:endParaRPr lang="en-US" altLang="ko-KR" sz="2300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743806" y="3139219"/>
            <a:ext cx="10313632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카드 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미사용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및 </a:t>
            </a:r>
            <a:r>
              <a:rPr lang="ko-KR" altLang="en-US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하차 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태그를 하지 않는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승객의 승</a:t>
            </a:r>
            <a:r>
              <a:rPr lang="en-US" altLang="ko-KR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·</a:t>
            </a:r>
            <a:r>
              <a:rPr lang="ko-KR" altLang="en-US" sz="2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하차 데이터를 수집하는 </a:t>
            </a:r>
            <a:r>
              <a:rPr lang="ko-KR" altLang="en-US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방법이 </a:t>
            </a:r>
            <a:r>
              <a:rPr lang="ko-KR" altLang="en-US" sz="23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없음</a:t>
            </a:r>
            <a:endParaRPr lang="en-US" altLang="ko-KR" sz="23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82543" y="3795058"/>
            <a:ext cx="8672000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데이터 오류 및 누락은 </a:t>
            </a:r>
            <a:r>
              <a:rPr lang="ko-KR" altLang="en-US" sz="2300" dirty="0" err="1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이상점</a:t>
            </a:r>
            <a:r>
              <a:rPr lang="ko-KR" altLang="en-US" sz="2300" dirty="0" err="1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이므로</a:t>
            </a:r>
            <a:r>
              <a:rPr lang="ko-KR" altLang="en-US" sz="2300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전체 빅데이터를 왜곡시킬 수 있음</a:t>
            </a:r>
            <a:endParaRPr lang="en-US" altLang="ko-KR" sz="2300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2303040" y="4764019"/>
            <a:ext cx="945397" cy="579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92974" y="6321641"/>
            <a:ext cx="6313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3/12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844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2033" y="4565254"/>
            <a:ext cx="2125719" cy="212571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934190" y="3116084"/>
            <a:ext cx="9386148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30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카메라를 통해 버스 출입구 근처를 </a:t>
            </a:r>
            <a:r>
              <a:rPr lang="ko-KR" altLang="en-US" sz="230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촬영</a:t>
            </a:r>
            <a:endParaRPr lang="en-US" altLang="ko-KR" sz="23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745210" y="659786"/>
            <a:ext cx="2245963" cy="8977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주제소개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34190" y="4216028"/>
            <a:ext cx="7934530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3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얼굴 추적으로 승</a:t>
            </a:r>
            <a:r>
              <a:rPr lang="en-US" altLang="ko-KR" sz="23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·</a:t>
            </a:r>
            <a:r>
              <a:rPr lang="ko-KR" altLang="en-US" sz="23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하차 여부 판단하여 데이터로 저장</a:t>
            </a:r>
            <a:endParaRPr lang="en-US" altLang="ko-KR" sz="23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934190" y="3688431"/>
            <a:ext cx="6096000" cy="446276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sz="23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영상을 바탕으로 </a:t>
            </a:r>
            <a:r>
              <a:rPr lang="ko-KR" altLang="en-US" sz="23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승객의 얼굴을 인식</a:t>
            </a:r>
            <a:endParaRPr lang="en-US" altLang="ko-KR" sz="23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92974" y="6321641"/>
            <a:ext cx="641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6</a:t>
            </a:r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34190" y="2575995"/>
            <a:ext cx="733499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err="1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OpenCV</a:t>
            </a:r>
            <a:r>
              <a:rPr lang="ko-KR" altLang="en-US" sz="25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</a:t>
            </a:r>
            <a:r>
              <a:rPr lang="ko-KR" altLang="en-US" sz="2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활용한 얼굴 인식 </a:t>
            </a:r>
            <a:r>
              <a:rPr lang="en-US" altLang="ko-KR" sz="25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(YOlOV3Architecture)</a:t>
            </a:r>
            <a:endParaRPr lang="ko-KR" altLang="en-US" sz="25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9632033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sz="2500" b="1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1135300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34190" y="2003648"/>
            <a:ext cx="7934530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3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모션 </a:t>
            </a:r>
            <a:r>
              <a:rPr lang="en-US" altLang="ko-KR" sz="23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PIR </a:t>
            </a:r>
            <a:r>
              <a:rPr lang="ko-KR" altLang="en-US" sz="23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센서를 이용하여 계단에 내려선 사람을 인식</a:t>
            </a:r>
            <a:endParaRPr lang="en-US" altLang="ko-KR" sz="23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290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745210" y="659786"/>
            <a:ext cx="2245963" cy="89779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주제소개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pic>
        <p:nvPicPr>
          <p:cNvPr id="15" name="Picture 2" descr="라즈베리파이 카메라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1895" y="2670393"/>
            <a:ext cx="1546165" cy="154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동영상 아이콘에 대한 이미지 검색결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735" y="2912905"/>
            <a:ext cx="1001901" cy="686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오른쪽 화살표 16"/>
          <p:cNvSpPr/>
          <p:nvPr/>
        </p:nvSpPr>
        <p:spPr>
          <a:xfrm>
            <a:off x="4941599" y="3599692"/>
            <a:ext cx="1881043" cy="3657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247020" y="2547144"/>
            <a:ext cx="1303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영상 데이터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330444" y="3998704"/>
            <a:ext cx="1481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라즈베리파이</a:t>
            </a:r>
            <a:r>
              <a:rPr lang="ko-KR" altLang="en-US" dirty="0" smtClean="0"/>
              <a:t> 카메라</a:t>
            </a:r>
            <a:endParaRPr lang="ko-KR" altLang="en-US" dirty="0"/>
          </a:p>
        </p:txBody>
      </p:sp>
      <p:pic>
        <p:nvPicPr>
          <p:cNvPr id="21" name="Picture 8" descr="python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471" y="3671291"/>
            <a:ext cx="1195155" cy="1195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0" descr="colab에 대한 이미지 검색결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693" y="3523437"/>
            <a:ext cx="1231727" cy="1231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8" descr="chrome에 대한 이미지 검색결과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42" t="2710" r="19860" b="2303"/>
          <a:stretch/>
        </p:blipFill>
        <p:spPr bwMode="auto">
          <a:xfrm>
            <a:off x="7519402" y="2765299"/>
            <a:ext cx="1158298" cy="856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9389820" y="2301420"/>
            <a:ext cx="172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결과 데이터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25" name="오른쪽 화살표 24"/>
          <p:cNvSpPr/>
          <p:nvPr/>
        </p:nvSpPr>
        <p:spPr>
          <a:xfrm>
            <a:off x="9480981" y="3578304"/>
            <a:ext cx="1881043" cy="3657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80981" y="2673327"/>
            <a:ext cx="2095682" cy="891617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7403386" y="2255138"/>
            <a:ext cx="1720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처리</a:t>
            </a:r>
            <a:endParaRPr lang="ko-KR" altLang="en-US" dirty="0"/>
          </a:p>
        </p:txBody>
      </p:sp>
      <p:sp>
        <p:nvSpPr>
          <p:cNvPr id="28" name="직사각형 27"/>
          <p:cNvSpPr/>
          <p:nvPr/>
        </p:nvSpPr>
        <p:spPr>
          <a:xfrm>
            <a:off x="9660803" y="5558653"/>
            <a:ext cx="1187134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230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</a:rPr>
              <a:t> 구상도</a:t>
            </a:r>
            <a:endParaRPr lang="en-US" altLang="ko-KR" sz="23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92974" y="6321641"/>
            <a:ext cx="629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7</a:t>
            </a:r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pic>
        <p:nvPicPr>
          <p:cNvPr id="1026" name="Picture 2" descr="PIRì¼ìì ëí ì´ë¯¸ì§ ê²ìê²°ê³¼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20" y="2624981"/>
            <a:ext cx="1750750" cy="1373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/>
          <p:cNvSpPr txBox="1"/>
          <p:nvPr/>
        </p:nvSpPr>
        <p:spPr>
          <a:xfrm>
            <a:off x="575704" y="3998704"/>
            <a:ext cx="1303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PIR </a:t>
            </a:r>
            <a:r>
              <a:rPr lang="ko-KR" altLang="en-US" dirty="0" smtClean="0"/>
              <a:t>센서로 모션 인식</a:t>
            </a:r>
            <a:endParaRPr lang="en-US" altLang="ko-KR" dirty="0" smtClean="0"/>
          </a:p>
        </p:txBody>
      </p:sp>
      <p:sp>
        <p:nvSpPr>
          <p:cNvPr id="33" name="오른쪽 화살표 32"/>
          <p:cNvSpPr/>
          <p:nvPr/>
        </p:nvSpPr>
        <p:spPr>
          <a:xfrm>
            <a:off x="1993802" y="3599692"/>
            <a:ext cx="1123750" cy="3657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2012270" y="3230360"/>
            <a:ext cx="1129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신호 전달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9632033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sz="2500" b="1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1135300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46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581349" y="1771093"/>
            <a:ext cx="14798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실험 대상</a:t>
            </a:r>
            <a:endParaRPr lang="en-US" altLang="ko-KR" sz="28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92974" y="6321641"/>
            <a:ext cx="641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8</a:t>
            </a:r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49"/>
          <a:stretch/>
        </p:blipFill>
        <p:spPr>
          <a:xfrm>
            <a:off x="1601491" y="2583477"/>
            <a:ext cx="3964272" cy="206155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002" y="2294313"/>
            <a:ext cx="2490003" cy="295625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757189" y="4934199"/>
            <a:ext cx="240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마스크를 쓴 사람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193002" y="5518860"/>
            <a:ext cx="1771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선글라스 쓴 사람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9628032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0793860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sz="2500" b="1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938970" y="880807"/>
            <a:ext cx="68203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버스 이용객 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승</a:t>
            </a:r>
            <a:r>
              <a:rPr lang="en-US" altLang="ko-KR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·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하차 </a:t>
            </a:r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인식을 위한 </a:t>
            </a:r>
            <a:r>
              <a:rPr lang="en-US" altLang="ko-KR" sz="2800" dirty="0" err="1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IoT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시스템 </a:t>
            </a:r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개발</a:t>
            </a:r>
          </a:p>
        </p:txBody>
      </p:sp>
    </p:spTree>
    <p:extLst>
      <p:ext uri="{BB962C8B-B14F-4D97-AF65-F5344CB8AC3E}">
        <p14:creationId xmlns:p14="http://schemas.microsoft.com/office/powerpoint/2010/main" val="335255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581349" y="1771093"/>
            <a:ext cx="15167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실험 영상</a:t>
            </a:r>
            <a:endParaRPr lang="en-US" altLang="ko-KR" sz="2800" dirty="0">
              <a:effectLst>
                <a:outerShdw blurRad="50800" dist="38100" dir="2700000" algn="tl" rotWithShape="0">
                  <a:prstClr val="black">
                    <a:alpha val="0"/>
                  </a:prstClr>
                </a:outerShdw>
              </a:effectLst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92974" y="6321641"/>
            <a:ext cx="641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9</a:t>
            </a:r>
            <a:r>
              <a:rPr lang="en-US" altLang="ko-KR" dirty="0" smtClean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/12</a:t>
            </a:r>
            <a:endParaRPr lang="ko-KR" altLang="en-US"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628032" y="281368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주제 소개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0793860" y="173646"/>
            <a:ext cx="139814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500" b="1" dirty="0" smtClean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</a:rPr>
              <a:t>결과 발표</a:t>
            </a:r>
            <a:endParaRPr lang="en-US" altLang="ko-KR" sz="2500" b="1" dirty="0">
              <a:effectLst>
                <a:outerShdw blurRad="38100" dist="38100" dir="2700000" algn="tl">
                  <a:srgbClr val="000000">
                    <a:alpha val="0"/>
                  </a:srgbClr>
                </a:outerShdw>
              </a:effectLst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518904" y="650700"/>
            <a:ext cx="2673096" cy="4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938970" y="880807"/>
            <a:ext cx="68203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버스 이용객 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승</a:t>
            </a:r>
            <a:r>
              <a:rPr lang="en-US" altLang="ko-KR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·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하차 </a:t>
            </a:r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인식을 위한 </a:t>
            </a:r>
            <a:r>
              <a:rPr lang="en-US" altLang="ko-KR" sz="2800" dirty="0" err="1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IoT</a:t>
            </a:r>
            <a:r>
              <a:rPr lang="ko-KR" altLang="en-US" sz="2800" dirty="0" smtClean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시스템 </a:t>
            </a:r>
            <a:r>
              <a:rPr lang="ko-KR" altLang="en-US" sz="2800" dirty="0">
                <a:effectLst>
                  <a:outerShdw blurRad="50800" dist="38100" dir="2700000" algn="tl" rotWithShape="0">
                    <a:prstClr val="black">
                      <a:alpha val="0"/>
                    </a:prstClr>
                  </a:outerShdw>
                </a:effectLst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개발</a:t>
            </a:r>
          </a:p>
        </p:txBody>
      </p:sp>
      <p:pic>
        <p:nvPicPr>
          <p:cNvPr id="2" name="캡결플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7216" y="1906311"/>
            <a:ext cx="7849476" cy="441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5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1575</TotalTime>
  <Words>327</Words>
  <Application>Microsoft Office PowerPoint</Application>
  <PresentationFormat>와이드스크린</PresentationFormat>
  <Paragraphs>91</Paragraphs>
  <Slides>13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이순신 돋움체 B</vt:lpstr>
      <vt:lpstr>Arial</vt:lpstr>
      <vt:lpstr>나눔스퀘어라운드 Bold</vt:lpstr>
      <vt:lpstr>나눔손글씨 펜</vt:lpstr>
      <vt:lpstr>경기천년제목 Bold</vt:lpstr>
      <vt:lpstr>나눔스퀘어라운드 Regular</vt:lpstr>
      <vt:lpstr>나눔바른고딕</vt:lpstr>
      <vt:lpstr>맑은 고딕</vt:lpstr>
      <vt:lpstr>나눔스퀘어라운드 ExtraBold</vt:lpstr>
      <vt:lpstr>Office 테마</vt:lpstr>
      <vt:lpstr>PowerPoint 프레젠테이션</vt:lpstr>
      <vt:lpstr>목차</vt:lpstr>
      <vt:lpstr>주제소개</vt:lpstr>
      <vt:lpstr>주제소개</vt:lpstr>
      <vt:lpstr>주제소개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khl2bb@naver.com</dc:creator>
  <cp:lastModifiedBy>이 호성</cp:lastModifiedBy>
  <cp:revision>394</cp:revision>
  <dcterms:created xsi:type="dcterms:W3CDTF">2019-10-22T14:56:44Z</dcterms:created>
  <dcterms:modified xsi:type="dcterms:W3CDTF">2019-11-27T06:18:44Z</dcterms:modified>
</cp:coreProperties>
</file>

<file path=docProps/thumbnail.jpeg>
</file>